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556500" cy="10693400"/>
  <p:notesSz cx="6858000" cy="9144000"/>
  <p:embeddedFontLst>
    <p:embeddedFont>
      <p:font typeface="Quicksand" panose="020B0604020202020204" charset="0"/>
      <p:regular r:id="rId6"/>
    </p:embeddedFont>
    <p:embeddedFont>
      <p:font typeface="Calibri" panose="020F0502020204030204" pitchFamily="34" charset="0"/>
      <p:regular r:id="rId7"/>
      <p:bold r:id="rId8"/>
      <p:italic r:id="rId9"/>
      <p:boldItalic r:id="rId10"/>
    </p:embeddedFont>
    <p:embeddedFont>
      <p:font typeface="Rajdhani Bold" panose="020B0604020202020204" charset="0"/>
      <p:regular r:id="rId11"/>
    </p:embeddedFont>
    <p:embeddedFont>
      <p:font typeface="Montserrat Medium" panose="020B0604020202020204" charset="0"/>
      <p:regular r:id="rId12"/>
      <p:italic r:id="rId13"/>
    </p:embeddedFont>
    <p:embeddedFont>
      <p:font typeface="Quicksand Bold" panose="020B0604020202020204" charset="0"/>
      <p:regular r:id="rId14"/>
    </p:embeddedFont>
    <p:embeddedFont>
      <p:font typeface="Quicksand Medium" panose="020B0604020202020204" charset="0"/>
      <p:regular r:id="rId15"/>
    </p:embeddedFont>
    <p:embeddedFont>
      <p:font typeface="Montserrat Light" panose="020B060402020202020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13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86238" y="-480719"/>
            <a:ext cx="16173183" cy="11027171"/>
          </a:xfrm>
          <a:custGeom>
            <a:avLst/>
            <a:gdLst/>
            <a:ahLst/>
            <a:cxnLst/>
            <a:rect l="l" t="t" r="r" b="b"/>
            <a:pathLst>
              <a:path w="16173183" h="11027171">
                <a:moveTo>
                  <a:pt x="0" y="0"/>
                </a:moveTo>
                <a:lnTo>
                  <a:pt x="16173184" y="0"/>
                </a:lnTo>
                <a:lnTo>
                  <a:pt x="16173184" y="11027170"/>
                </a:lnTo>
                <a:lnTo>
                  <a:pt x="0" y="1102717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txBody>
          <a:bodyPr/>
          <a:lstStyle/>
          <a:p>
            <a:endParaRPr lang="pt-PT"/>
          </a:p>
        </p:txBody>
      </p:sp>
      <p:sp>
        <p:nvSpPr>
          <p:cNvPr id="3" name="TextBox 3"/>
          <p:cNvSpPr txBox="1"/>
          <p:nvPr/>
        </p:nvSpPr>
        <p:spPr>
          <a:xfrm>
            <a:off x="96871" y="341731"/>
            <a:ext cx="1225403" cy="148590"/>
          </a:xfrm>
          <a:prstGeom prst="rect">
            <a:avLst/>
          </a:prstGeom>
        </p:spPr>
        <p:txBody>
          <a:bodyPr lIns="0" tIns="0" rIns="0" bIns="0" rtlCol="0" anchor="t">
            <a:spAutoFit/>
          </a:bodyPr>
          <a:lstStyle/>
          <a:p>
            <a:pPr algn="ctr">
              <a:lnSpc>
                <a:spcPts val="1260"/>
              </a:lnSpc>
              <a:spcBef>
                <a:spcPct val="0"/>
              </a:spcBef>
            </a:pPr>
            <a:r>
              <a:rPr lang="en-US" sz="900" spc="90">
                <a:solidFill>
                  <a:srgbClr val="000000"/>
                </a:solidFill>
                <a:latin typeface="Montserrat Medium"/>
              </a:rPr>
              <a:t>5 JUNE 2022</a:t>
            </a:r>
          </a:p>
        </p:txBody>
      </p:sp>
      <p:sp>
        <p:nvSpPr>
          <p:cNvPr id="4" name="Freeform 4"/>
          <p:cNvSpPr/>
          <p:nvPr/>
        </p:nvSpPr>
        <p:spPr>
          <a:xfrm>
            <a:off x="360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4"/>
            <a:stretch>
              <a:fillRect/>
            </a:stretch>
          </a:blipFill>
        </p:spPr>
        <p:txBody>
          <a:bodyPr/>
          <a:lstStyle/>
          <a:p>
            <a:endParaRPr lang="pt-PT"/>
          </a:p>
        </p:txBody>
      </p:sp>
      <p:grpSp>
        <p:nvGrpSpPr>
          <p:cNvPr id="5" name="Group 5"/>
          <p:cNvGrpSpPr/>
          <p:nvPr/>
        </p:nvGrpSpPr>
        <p:grpSpPr>
          <a:xfrm>
            <a:off x="-497130" y="-292090"/>
            <a:ext cx="10630971" cy="1048090"/>
            <a:chOff x="0" y="0"/>
            <a:chExt cx="3809900" cy="375612"/>
          </a:xfrm>
        </p:grpSpPr>
        <p:sp>
          <p:nvSpPr>
            <p:cNvPr id="6" name="Freeform 6"/>
            <p:cNvSpPr/>
            <p:nvPr/>
          </p:nvSpPr>
          <p:spPr>
            <a:xfrm>
              <a:off x="0" y="0"/>
              <a:ext cx="3809900" cy="375612"/>
            </a:xfrm>
            <a:custGeom>
              <a:avLst/>
              <a:gdLst/>
              <a:ahLst/>
              <a:cxnLst/>
              <a:rect l="l" t="t" r="r" b="b"/>
              <a:pathLst>
                <a:path w="3809900" h="375612">
                  <a:moveTo>
                    <a:pt x="0" y="0"/>
                  </a:moveTo>
                  <a:lnTo>
                    <a:pt x="3809900" y="0"/>
                  </a:lnTo>
                  <a:lnTo>
                    <a:pt x="3809900" y="375612"/>
                  </a:lnTo>
                  <a:lnTo>
                    <a:pt x="0" y="375612"/>
                  </a:lnTo>
                  <a:close/>
                </a:path>
              </a:pathLst>
            </a:custGeom>
            <a:solidFill>
              <a:srgbClr val="665784"/>
            </a:solidFill>
          </p:spPr>
          <p:txBody>
            <a:bodyPr/>
            <a:lstStyle/>
            <a:p>
              <a:endParaRPr lang="pt-PT"/>
            </a:p>
          </p:txBody>
        </p:sp>
        <p:sp>
          <p:nvSpPr>
            <p:cNvPr id="7" name="TextBox 7"/>
            <p:cNvSpPr txBox="1"/>
            <p:nvPr/>
          </p:nvSpPr>
          <p:spPr>
            <a:xfrm>
              <a:off x="0" y="-28575"/>
              <a:ext cx="3809900" cy="404187"/>
            </a:xfrm>
            <a:prstGeom prst="rect">
              <a:avLst/>
            </a:prstGeom>
          </p:spPr>
          <p:txBody>
            <a:bodyPr lIns="50800" tIns="50800" rIns="50800" bIns="50800" rtlCol="0" anchor="ctr"/>
            <a:lstStyle/>
            <a:p>
              <a:pPr algn="ctr">
                <a:lnSpc>
                  <a:spcPts val="1960"/>
                </a:lnSpc>
                <a:spcBef>
                  <a:spcPct val="0"/>
                </a:spcBef>
              </a:pPr>
              <a:endParaRPr/>
            </a:p>
          </p:txBody>
        </p:sp>
      </p:grpSp>
      <p:sp>
        <p:nvSpPr>
          <p:cNvPr id="8" name="Freeform 8"/>
          <p:cNvSpPr/>
          <p:nvPr/>
        </p:nvSpPr>
        <p:spPr>
          <a:xfrm>
            <a:off x="360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4"/>
            <a:stretch>
              <a:fillRect/>
            </a:stretch>
          </a:blipFill>
        </p:spPr>
        <p:txBody>
          <a:bodyPr/>
          <a:lstStyle/>
          <a:p>
            <a:endParaRPr lang="pt-PT"/>
          </a:p>
        </p:txBody>
      </p:sp>
      <p:grpSp>
        <p:nvGrpSpPr>
          <p:cNvPr id="9" name="Group 9"/>
          <p:cNvGrpSpPr/>
          <p:nvPr/>
        </p:nvGrpSpPr>
        <p:grpSpPr>
          <a:xfrm>
            <a:off x="-387476" y="-63762"/>
            <a:ext cx="10630971" cy="849086"/>
            <a:chOff x="0" y="0"/>
            <a:chExt cx="3809900" cy="304293"/>
          </a:xfrm>
        </p:grpSpPr>
        <p:sp>
          <p:nvSpPr>
            <p:cNvPr id="10" name="Freeform 10"/>
            <p:cNvSpPr/>
            <p:nvPr/>
          </p:nvSpPr>
          <p:spPr>
            <a:xfrm>
              <a:off x="0" y="0"/>
              <a:ext cx="3809900" cy="304293"/>
            </a:xfrm>
            <a:custGeom>
              <a:avLst/>
              <a:gdLst/>
              <a:ahLst/>
              <a:cxnLst/>
              <a:rect l="l" t="t" r="r" b="b"/>
              <a:pathLst>
                <a:path w="3809900" h="304293">
                  <a:moveTo>
                    <a:pt x="0" y="0"/>
                  </a:moveTo>
                  <a:lnTo>
                    <a:pt x="3809900" y="0"/>
                  </a:lnTo>
                  <a:lnTo>
                    <a:pt x="3809900" y="304293"/>
                  </a:lnTo>
                  <a:lnTo>
                    <a:pt x="0" y="304293"/>
                  </a:lnTo>
                  <a:close/>
                </a:path>
              </a:pathLst>
            </a:custGeom>
            <a:solidFill>
              <a:srgbClr val="665784"/>
            </a:solidFill>
          </p:spPr>
          <p:txBody>
            <a:bodyPr/>
            <a:lstStyle/>
            <a:p>
              <a:endParaRPr lang="pt-PT"/>
            </a:p>
          </p:txBody>
        </p:sp>
        <p:sp>
          <p:nvSpPr>
            <p:cNvPr id="11" name="TextBox 11"/>
            <p:cNvSpPr txBox="1"/>
            <p:nvPr/>
          </p:nvSpPr>
          <p:spPr>
            <a:xfrm>
              <a:off x="0" y="-28575"/>
              <a:ext cx="3809900" cy="332868"/>
            </a:xfrm>
            <a:prstGeom prst="rect">
              <a:avLst/>
            </a:prstGeom>
          </p:spPr>
          <p:txBody>
            <a:bodyPr lIns="50800" tIns="50800" rIns="50800" bIns="50800" rtlCol="0" anchor="ctr"/>
            <a:lstStyle/>
            <a:p>
              <a:pPr algn="ctr">
                <a:lnSpc>
                  <a:spcPts val="1960"/>
                </a:lnSpc>
                <a:spcBef>
                  <a:spcPct val="0"/>
                </a:spcBef>
              </a:pPr>
              <a:endParaRPr/>
            </a:p>
          </p:txBody>
        </p:sp>
      </p:grpSp>
      <p:sp>
        <p:nvSpPr>
          <p:cNvPr id="12" name="Freeform 12"/>
          <p:cNvSpPr/>
          <p:nvPr/>
        </p:nvSpPr>
        <p:spPr>
          <a:xfrm>
            <a:off x="1884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4"/>
            <a:stretch>
              <a:fillRect/>
            </a:stretch>
          </a:blipFill>
        </p:spPr>
        <p:txBody>
          <a:bodyPr/>
          <a:lstStyle/>
          <a:p>
            <a:endParaRPr lang="pt-PT"/>
          </a:p>
        </p:txBody>
      </p:sp>
      <p:grpSp>
        <p:nvGrpSpPr>
          <p:cNvPr id="13" name="Group 13"/>
          <p:cNvGrpSpPr/>
          <p:nvPr/>
        </p:nvGrpSpPr>
        <p:grpSpPr>
          <a:xfrm>
            <a:off x="-906003" y="10322642"/>
            <a:ext cx="10630971" cy="661448"/>
            <a:chOff x="0" y="0"/>
            <a:chExt cx="3809900" cy="237048"/>
          </a:xfrm>
        </p:grpSpPr>
        <p:sp>
          <p:nvSpPr>
            <p:cNvPr id="14" name="Freeform 14"/>
            <p:cNvSpPr/>
            <p:nvPr/>
          </p:nvSpPr>
          <p:spPr>
            <a:xfrm>
              <a:off x="0" y="0"/>
              <a:ext cx="3809900" cy="237048"/>
            </a:xfrm>
            <a:custGeom>
              <a:avLst/>
              <a:gdLst/>
              <a:ahLst/>
              <a:cxnLst/>
              <a:rect l="l" t="t" r="r" b="b"/>
              <a:pathLst>
                <a:path w="3809900" h="237048">
                  <a:moveTo>
                    <a:pt x="0" y="0"/>
                  </a:moveTo>
                  <a:lnTo>
                    <a:pt x="3809900" y="0"/>
                  </a:lnTo>
                  <a:lnTo>
                    <a:pt x="3809900" y="237048"/>
                  </a:lnTo>
                  <a:lnTo>
                    <a:pt x="0" y="237048"/>
                  </a:lnTo>
                  <a:close/>
                </a:path>
              </a:pathLst>
            </a:custGeom>
            <a:solidFill>
              <a:srgbClr val="F794B9"/>
            </a:solidFill>
          </p:spPr>
          <p:txBody>
            <a:bodyPr/>
            <a:lstStyle/>
            <a:p>
              <a:endParaRPr lang="pt-PT"/>
            </a:p>
          </p:txBody>
        </p:sp>
        <p:sp>
          <p:nvSpPr>
            <p:cNvPr id="15" name="TextBox 15"/>
            <p:cNvSpPr txBox="1"/>
            <p:nvPr/>
          </p:nvSpPr>
          <p:spPr>
            <a:xfrm>
              <a:off x="0" y="-28575"/>
              <a:ext cx="3809900" cy="265623"/>
            </a:xfrm>
            <a:prstGeom prst="rect">
              <a:avLst/>
            </a:prstGeom>
          </p:spPr>
          <p:txBody>
            <a:bodyPr lIns="50800" tIns="50800" rIns="50800" bIns="50800" rtlCol="0" anchor="ctr"/>
            <a:lstStyle/>
            <a:p>
              <a:pPr algn="ctr">
                <a:lnSpc>
                  <a:spcPts val="1960"/>
                </a:lnSpc>
                <a:spcBef>
                  <a:spcPct val="0"/>
                </a:spcBef>
              </a:pPr>
              <a:endParaRPr/>
            </a:p>
          </p:txBody>
        </p:sp>
      </p:grpSp>
      <p:sp>
        <p:nvSpPr>
          <p:cNvPr id="16" name="Freeform 16"/>
          <p:cNvSpPr/>
          <p:nvPr/>
        </p:nvSpPr>
        <p:spPr>
          <a:xfrm>
            <a:off x="3680648" y="4776475"/>
            <a:ext cx="3196997" cy="1558653"/>
          </a:xfrm>
          <a:custGeom>
            <a:avLst/>
            <a:gdLst/>
            <a:ahLst/>
            <a:cxnLst/>
            <a:rect l="l" t="t" r="r" b="b"/>
            <a:pathLst>
              <a:path w="3434424" h="1669887">
                <a:moveTo>
                  <a:pt x="0" y="0"/>
                </a:moveTo>
                <a:lnTo>
                  <a:pt x="3434424" y="0"/>
                </a:lnTo>
                <a:lnTo>
                  <a:pt x="3434424" y="1669888"/>
                </a:lnTo>
                <a:lnTo>
                  <a:pt x="0" y="1669888"/>
                </a:lnTo>
                <a:lnTo>
                  <a:pt x="0" y="0"/>
                </a:lnTo>
                <a:close/>
              </a:path>
            </a:pathLst>
          </a:custGeom>
          <a:blipFill>
            <a:blip r:embed="rId5"/>
            <a:stretch>
              <a:fillRect/>
            </a:stretch>
          </a:blipFill>
        </p:spPr>
        <p:txBody>
          <a:bodyPr/>
          <a:lstStyle/>
          <a:p>
            <a:endParaRPr lang="pt-PT"/>
          </a:p>
        </p:txBody>
      </p:sp>
      <p:sp>
        <p:nvSpPr>
          <p:cNvPr id="17" name="Freeform 17"/>
          <p:cNvSpPr/>
          <p:nvPr/>
        </p:nvSpPr>
        <p:spPr>
          <a:xfrm>
            <a:off x="207829" y="6461958"/>
            <a:ext cx="3200810" cy="1769224"/>
          </a:xfrm>
          <a:custGeom>
            <a:avLst/>
            <a:gdLst/>
            <a:ahLst/>
            <a:cxnLst/>
            <a:rect l="l" t="t" r="r" b="b"/>
            <a:pathLst>
              <a:path w="3200810" h="1769224">
                <a:moveTo>
                  <a:pt x="0" y="0"/>
                </a:moveTo>
                <a:lnTo>
                  <a:pt x="3200811" y="0"/>
                </a:lnTo>
                <a:lnTo>
                  <a:pt x="3200811" y="1769224"/>
                </a:lnTo>
                <a:lnTo>
                  <a:pt x="0" y="1769224"/>
                </a:lnTo>
                <a:lnTo>
                  <a:pt x="0" y="0"/>
                </a:lnTo>
                <a:close/>
              </a:path>
            </a:pathLst>
          </a:custGeom>
          <a:blipFill>
            <a:blip r:embed="rId6"/>
            <a:stretch>
              <a:fillRect t="-35687"/>
            </a:stretch>
          </a:blipFill>
        </p:spPr>
        <p:txBody>
          <a:bodyPr/>
          <a:lstStyle/>
          <a:p>
            <a:endParaRPr lang="pt-PT"/>
          </a:p>
        </p:txBody>
      </p:sp>
      <p:sp>
        <p:nvSpPr>
          <p:cNvPr id="18" name="Freeform 18"/>
          <p:cNvSpPr/>
          <p:nvPr/>
        </p:nvSpPr>
        <p:spPr>
          <a:xfrm>
            <a:off x="3705454" y="7860545"/>
            <a:ext cx="2892196" cy="1721885"/>
          </a:xfrm>
          <a:custGeom>
            <a:avLst/>
            <a:gdLst/>
            <a:ahLst/>
            <a:cxnLst/>
            <a:rect l="l" t="t" r="r" b="b"/>
            <a:pathLst>
              <a:path w="3434424" h="1889008">
                <a:moveTo>
                  <a:pt x="0" y="0"/>
                </a:moveTo>
                <a:lnTo>
                  <a:pt x="3434424" y="0"/>
                </a:lnTo>
                <a:lnTo>
                  <a:pt x="3434424" y="1889007"/>
                </a:lnTo>
                <a:lnTo>
                  <a:pt x="0" y="1889007"/>
                </a:lnTo>
                <a:lnTo>
                  <a:pt x="0" y="0"/>
                </a:lnTo>
                <a:close/>
              </a:path>
            </a:pathLst>
          </a:custGeom>
          <a:blipFill>
            <a:blip r:embed="rId7"/>
            <a:stretch>
              <a:fillRect t="-7851" b="-28506"/>
            </a:stretch>
          </a:blipFill>
        </p:spPr>
        <p:txBody>
          <a:bodyPr/>
          <a:lstStyle/>
          <a:p>
            <a:endParaRPr lang="pt-PT"/>
          </a:p>
        </p:txBody>
      </p:sp>
      <p:sp>
        <p:nvSpPr>
          <p:cNvPr id="19" name="TextBox 19"/>
          <p:cNvSpPr txBox="1"/>
          <p:nvPr/>
        </p:nvSpPr>
        <p:spPr>
          <a:xfrm>
            <a:off x="76888" y="910560"/>
            <a:ext cx="7363818" cy="846386"/>
          </a:xfrm>
          <a:prstGeom prst="rect">
            <a:avLst/>
          </a:prstGeom>
        </p:spPr>
        <p:txBody>
          <a:bodyPr lIns="0" tIns="0" rIns="0" bIns="0" rtlCol="0" anchor="t">
            <a:spAutoFit/>
          </a:bodyPr>
          <a:lstStyle/>
          <a:p>
            <a:pPr algn="ctr">
              <a:lnSpc>
                <a:spcPts val="3270"/>
              </a:lnSpc>
            </a:pPr>
            <a:r>
              <a:rPr lang="en-US" sz="3000" dirty="0">
                <a:solidFill>
                  <a:srgbClr val="665784"/>
                </a:solidFill>
              </a:rPr>
              <a:t>WOMEN'S</a:t>
            </a:r>
            <a:r>
              <a:rPr lang="en-US" sz="3000" dirty="0">
                <a:solidFill>
                  <a:srgbClr val="665784"/>
                </a:solidFill>
                <a:latin typeface="Rajdhani Bold Bold"/>
              </a:rPr>
              <a:t> OPPORTUNITIES FOR WORK AND EDUCATION</a:t>
            </a:r>
          </a:p>
        </p:txBody>
      </p:sp>
      <p:sp>
        <p:nvSpPr>
          <p:cNvPr id="20" name="TextBox 20"/>
          <p:cNvSpPr txBox="1"/>
          <p:nvPr/>
        </p:nvSpPr>
        <p:spPr>
          <a:xfrm>
            <a:off x="264505" y="596788"/>
            <a:ext cx="1461310" cy="119804"/>
          </a:xfrm>
          <a:prstGeom prst="rect">
            <a:avLst/>
          </a:prstGeom>
        </p:spPr>
        <p:txBody>
          <a:bodyPr lIns="0" tIns="0" rIns="0" bIns="0" rtlCol="0" anchor="t">
            <a:spAutoFit/>
          </a:bodyPr>
          <a:lstStyle/>
          <a:p>
            <a:pPr algn="ctr">
              <a:lnSpc>
                <a:spcPts val="980"/>
              </a:lnSpc>
              <a:spcBef>
                <a:spcPct val="0"/>
              </a:spcBef>
            </a:pPr>
            <a:r>
              <a:rPr lang="en-US" sz="700" dirty="0">
                <a:solidFill>
                  <a:srgbClr val="FFFFFF"/>
                </a:solidFill>
                <a:latin typeface="Quicksand Medium"/>
              </a:rPr>
              <a:t>2021-1-FI01-KA220-ADU-000028330</a:t>
            </a:r>
          </a:p>
        </p:txBody>
      </p:sp>
      <p:sp>
        <p:nvSpPr>
          <p:cNvPr id="21" name="TextBox 21"/>
          <p:cNvSpPr txBox="1"/>
          <p:nvPr/>
        </p:nvSpPr>
        <p:spPr>
          <a:xfrm>
            <a:off x="4843850" y="106754"/>
            <a:ext cx="3049658" cy="448841"/>
          </a:xfrm>
          <a:prstGeom prst="rect">
            <a:avLst/>
          </a:prstGeom>
        </p:spPr>
        <p:txBody>
          <a:bodyPr lIns="0" tIns="0" rIns="0" bIns="0" rtlCol="0" anchor="t">
            <a:spAutoFit/>
          </a:bodyPr>
          <a:lstStyle/>
          <a:p>
            <a:pPr algn="ctr">
              <a:lnSpc>
                <a:spcPts val="3543"/>
              </a:lnSpc>
              <a:spcBef>
                <a:spcPct val="0"/>
              </a:spcBef>
            </a:pPr>
            <a:r>
              <a:rPr lang="en-US" sz="2531" dirty="0">
                <a:solidFill>
                  <a:srgbClr val="FFFFFF"/>
                </a:solidFill>
                <a:latin typeface="Quicksand" panose="020B0604020202020204" charset="0"/>
              </a:rPr>
              <a:t>Newsletter</a:t>
            </a:r>
            <a:r>
              <a:rPr lang="en-US" sz="2531" dirty="0">
                <a:solidFill>
                  <a:srgbClr val="FFFFFF"/>
                </a:solidFill>
                <a:latin typeface="Rajdhani Bold"/>
              </a:rPr>
              <a:t> #3</a:t>
            </a:r>
          </a:p>
        </p:txBody>
      </p:sp>
      <p:grpSp>
        <p:nvGrpSpPr>
          <p:cNvPr id="22" name="Group 22"/>
          <p:cNvGrpSpPr/>
          <p:nvPr/>
        </p:nvGrpSpPr>
        <p:grpSpPr>
          <a:xfrm>
            <a:off x="156848" y="1809720"/>
            <a:ext cx="7254090" cy="385723"/>
            <a:chOff x="0" y="0"/>
            <a:chExt cx="2587434" cy="137582"/>
          </a:xfrm>
        </p:grpSpPr>
        <p:sp>
          <p:nvSpPr>
            <p:cNvPr id="23" name="Freeform 23"/>
            <p:cNvSpPr/>
            <p:nvPr/>
          </p:nvSpPr>
          <p:spPr>
            <a:xfrm>
              <a:off x="0" y="0"/>
              <a:ext cx="2587434" cy="137582"/>
            </a:xfrm>
            <a:custGeom>
              <a:avLst/>
              <a:gdLst/>
              <a:ahLst/>
              <a:cxnLst/>
              <a:rect l="l" t="t" r="r" b="b"/>
              <a:pathLst>
                <a:path w="2587434" h="137582">
                  <a:moveTo>
                    <a:pt x="0" y="0"/>
                  </a:moveTo>
                  <a:lnTo>
                    <a:pt x="2587434" y="0"/>
                  </a:lnTo>
                  <a:lnTo>
                    <a:pt x="2587434" y="137582"/>
                  </a:lnTo>
                  <a:lnTo>
                    <a:pt x="0" y="137582"/>
                  </a:lnTo>
                  <a:close/>
                </a:path>
              </a:pathLst>
            </a:custGeom>
            <a:solidFill>
              <a:srgbClr val="F794B9"/>
            </a:solidFill>
          </p:spPr>
          <p:txBody>
            <a:bodyPr/>
            <a:lstStyle/>
            <a:p>
              <a:endParaRPr lang="pt-PT"/>
            </a:p>
          </p:txBody>
        </p:sp>
        <p:sp>
          <p:nvSpPr>
            <p:cNvPr id="24" name="TextBox 24"/>
            <p:cNvSpPr txBox="1"/>
            <p:nvPr/>
          </p:nvSpPr>
          <p:spPr>
            <a:xfrm>
              <a:off x="0" y="-28575"/>
              <a:ext cx="2587434" cy="166157"/>
            </a:xfrm>
            <a:prstGeom prst="rect">
              <a:avLst/>
            </a:prstGeom>
          </p:spPr>
          <p:txBody>
            <a:bodyPr lIns="51041" tIns="51041" rIns="51041" bIns="51041" rtlCol="0" anchor="ctr"/>
            <a:lstStyle/>
            <a:p>
              <a:pPr algn="ctr">
                <a:lnSpc>
                  <a:spcPts val="1960"/>
                </a:lnSpc>
              </a:pPr>
              <a:endParaRPr/>
            </a:p>
          </p:txBody>
        </p:sp>
      </p:grpSp>
      <p:sp>
        <p:nvSpPr>
          <p:cNvPr id="25" name="TextBox 25"/>
          <p:cNvSpPr txBox="1"/>
          <p:nvPr/>
        </p:nvSpPr>
        <p:spPr>
          <a:xfrm>
            <a:off x="264505" y="1809720"/>
            <a:ext cx="7176202" cy="1019707"/>
          </a:xfrm>
          <a:prstGeom prst="rect">
            <a:avLst/>
          </a:prstGeom>
        </p:spPr>
        <p:txBody>
          <a:bodyPr lIns="0" tIns="0" rIns="0" bIns="0" rtlCol="0" anchor="t">
            <a:spAutoFit/>
          </a:bodyPr>
          <a:lstStyle/>
          <a:p>
            <a:pPr algn="just">
              <a:lnSpc>
                <a:spcPts val="2813"/>
              </a:lnSpc>
            </a:pPr>
            <a:r>
              <a:rPr lang="en-US" sz="1953" dirty="0">
                <a:solidFill>
                  <a:srgbClr val="FFFFFF"/>
                </a:solidFill>
                <a:latin typeface="Rajdhani Bold"/>
              </a:rPr>
              <a:t>WOW-e Project's Multiplier Events: Insights and Collaborative Efforts</a:t>
            </a:r>
          </a:p>
          <a:p>
            <a:pPr algn="r">
              <a:lnSpc>
                <a:spcPts val="2813"/>
              </a:lnSpc>
            </a:pPr>
            <a:endParaRPr lang="en-US" sz="1953" dirty="0">
              <a:solidFill>
                <a:srgbClr val="FFFFFF"/>
              </a:solidFill>
              <a:latin typeface="Rajdhani Bold"/>
            </a:endParaRPr>
          </a:p>
          <a:p>
            <a:pPr algn="r">
              <a:lnSpc>
                <a:spcPts val="2813"/>
              </a:lnSpc>
            </a:pPr>
            <a:endParaRPr lang="en-US" sz="1953" dirty="0">
              <a:solidFill>
                <a:srgbClr val="FFFFFF"/>
              </a:solidFill>
              <a:latin typeface="Rajdhani Bold"/>
            </a:endParaRPr>
          </a:p>
        </p:txBody>
      </p:sp>
      <p:grpSp>
        <p:nvGrpSpPr>
          <p:cNvPr id="26" name="Group 26"/>
          <p:cNvGrpSpPr/>
          <p:nvPr/>
        </p:nvGrpSpPr>
        <p:grpSpPr>
          <a:xfrm>
            <a:off x="228466" y="2698587"/>
            <a:ext cx="3283772" cy="2116284"/>
            <a:chOff x="0" y="-9525"/>
            <a:chExt cx="4378363" cy="2821713"/>
          </a:xfrm>
        </p:grpSpPr>
        <p:sp>
          <p:nvSpPr>
            <p:cNvPr id="27" name="TextBox 27"/>
            <p:cNvSpPr txBox="1"/>
            <p:nvPr/>
          </p:nvSpPr>
          <p:spPr>
            <a:xfrm>
              <a:off x="48052" y="266362"/>
              <a:ext cx="4330311" cy="2545826"/>
            </a:xfrm>
            <a:prstGeom prst="rect">
              <a:avLst/>
            </a:prstGeom>
          </p:spPr>
          <p:txBody>
            <a:bodyPr lIns="0" tIns="0" rIns="0" bIns="0" rtlCol="0" anchor="t">
              <a:spAutoFit/>
            </a:bodyPr>
            <a:lstStyle/>
            <a:p>
              <a:pPr>
                <a:lnSpc>
                  <a:spcPts val="1540"/>
                </a:lnSpc>
              </a:pPr>
              <a:r>
                <a:rPr lang="de-DE" sz="1100" spc="16" dirty="0">
                  <a:solidFill>
                    <a:srgbClr val="000000"/>
                  </a:solidFill>
                  <a:latin typeface="Quicksand"/>
                </a:rPr>
                <a:t>In Finnland brachte das Event Vertreter verschiedener Interessengruppen zusammen</a:t>
              </a:r>
              <a:r>
                <a:rPr lang="de-DE" sz="1100" spc="16" dirty="0" smtClean="0">
                  <a:solidFill>
                    <a:srgbClr val="000000"/>
                  </a:solidFill>
                  <a:latin typeface="Quicksand"/>
                </a:rPr>
                <a:t>. Die </a:t>
              </a:r>
              <a:r>
                <a:rPr lang="de-DE" sz="1100" spc="16" dirty="0">
                  <a:solidFill>
                    <a:srgbClr val="000000"/>
                  </a:solidFill>
                  <a:latin typeface="Quicksand"/>
                </a:rPr>
                <a:t>Redner befassten sich mit den akademischen und praktischen Aspekten der Beschäftigung von Migrantinnen und regten Debatten über Herausforderungen und bewährte Verfahren an. Die Ideen reichten vom Austausch von Arbeitgeberpraktiken bis hin zur Verbesserung der Vernetzungsmöglichkeiten für Arbeitssuchende.</a:t>
              </a:r>
              <a:endParaRPr lang="en-US" sz="1100" spc="16" dirty="0">
                <a:solidFill>
                  <a:srgbClr val="000000"/>
                </a:solidFill>
                <a:latin typeface="Quicksand"/>
              </a:endParaRPr>
            </a:p>
          </p:txBody>
        </p:sp>
        <p:sp>
          <p:nvSpPr>
            <p:cNvPr id="28" name="TextBox 28"/>
            <p:cNvSpPr txBox="1"/>
            <p:nvPr/>
          </p:nvSpPr>
          <p:spPr>
            <a:xfrm>
              <a:off x="0" y="-9525"/>
              <a:ext cx="1599877" cy="341973"/>
            </a:xfrm>
            <a:prstGeom prst="rect">
              <a:avLst/>
            </a:prstGeom>
          </p:spPr>
          <p:txBody>
            <a:bodyPr lIns="0" tIns="0" rIns="0" bIns="0" rtlCol="0" anchor="t">
              <a:spAutoFit/>
            </a:bodyPr>
            <a:lstStyle/>
            <a:p>
              <a:pPr algn="l">
                <a:lnSpc>
                  <a:spcPts val="1967"/>
                </a:lnSpc>
              </a:pPr>
              <a:r>
                <a:rPr lang="en-US" sz="1599" b="1" dirty="0">
                  <a:solidFill>
                    <a:srgbClr val="665784"/>
                  </a:solidFill>
                  <a:latin typeface="Quicksand" panose="020B0604020202020204" charset="0"/>
                </a:rPr>
                <a:t>Finland</a:t>
              </a:r>
              <a:r>
                <a:rPr lang="en-US" sz="1599" dirty="0">
                  <a:solidFill>
                    <a:srgbClr val="665784"/>
                  </a:solidFill>
                  <a:latin typeface="Rajdhani Bold"/>
                </a:rPr>
                <a:t>:</a:t>
              </a:r>
            </a:p>
          </p:txBody>
        </p:sp>
      </p:grpSp>
      <p:grpSp>
        <p:nvGrpSpPr>
          <p:cNvPr id="29" name="Group 29"/>
          <p:cNvGrpSpPr/>
          <p:nvPr/>
        </p:nvGrpSpPr>
        <p:grpSpPr>
          <a:xfrm>
            <a:off x="214653" y="4822489"/>
            <a:ext cx="3251800" cy="1589196"/>
            <a:chOff x="-18417" y="194768"/>
            <a:chExt cx="4335733" cy="2118929"/>
          </a:xfrm>
        </p:grpSpPr>
        <p:sp>
          <p:nvSpPr>
            <p:cNvPr id="30" name="TextBox 30"/>
            <p:cNvSpPr txBox="1"/>
            <p:nvPr/>
          </p:nvSpPr>
          <p:spPr>
            <a:xfrm>
              <a:off x="0" y="194768"/>
              <a:ext cx="1701700" cy="331598"/>
            </a:xfrm>
            <a:prstGeom prst="rect">
              <a:avLst/>
            </a:prstGeom>
          </p:spPr>
          <p:txBody>
            <a:bodyPr lIns="0" tIns="0" rIns="0" bIns="0" rtlCol="0" anchor="t">
              <a:spAutoFit/>
            </a:bodyPr>
            <a:lstStyle/>
            <a:p>
              <a:pPr algn="l">
                <a:lnSpc>
                  <a:spcPts val="1967"/>
                </a:lnSpc>
              </a:pPr>
              <a:r>
                <a:rPr lang="en-US" sz="1599" dirty="0">
                  <a:solidFill>
                    <a:srgbClr val="F794B9"/>
                  </a:solidFill>
                  <a:latin typeface="Rajdhani Bold"/>
                </a:rPr>
                <a:t>Portugal:</a:t>
              </a:r>
            </a:p>
          </p:txBody>
        </p:sp>
        <p:sp>
          <p:nvSpPr>
            <p:cNvPr id="31" name="TextBox 31"/>
            <p:cNvSpPr txBox="1"/>
            <p:nvPr/>
          </p:nvSpPr>
          <p:spPr>
            <a:xfrm>
              <a:off x="-18417" y="544376"/>
              <a:ext cx="4335733" cy="1769321"/>
            </a:xfrm>
            <a:prstGeom prst="rect">
              <a:avLst/>
            </a:prstGeom>
          </p:spPr>
          <p:txBody>
            <a:bodyPr lIns="0" tIns="0" rIns="0" bIns="0" rtlCol="0" anchor="t">
              <a:spAutoFit/>
            </a:bodyPr>
            <a:lstStyle/>
            <a:p>
              <a:pPr>
                <a:lnSpc>
                  <a:spcPts val="1540"/>
                </a:lnSpc>
              </a:pPr>
              <a:r>
                <a:rPr lang="de-DE" sz="1100" spc="16" dirty="0">
                  <a:solidFill>
                    <a:srgbClr val="000000"/>
                  </a:solidFill>
                  <a:latin typeface="Quicksand"/>
                </a:rPr>
                <a:t>Ana Ribeiro leitete eine interessante Konferenz in Portugal, an der Teilnehmer aus verschiedenen Bildungseinrichtungen, Unternehmen und NROs teilnahmen. Die positive Resonanz unterstrich die Relevanz des Projekts, insbesondere im Hinblick auf den Bedarf an qualifiziertem Personal in Altenpflegezentren.</a:t>
              </a:r>
              <a:endParaRPr lang="en-US" sz="1100" spc="16" dirty="0">
                <a:solidFill>
                  <a:srgbClr val="000000"/>
                </a:solidFill>
                <a:latin typeface="Quicksand"/>
              </a:endParaRPr>
            </a:p>
          </p:txBody>
        </p:sp>
      </p:grpSp>
      <p:sp>
        <p:nvSpPr>
          <p:cNvPr id="32" name="TextBox 32"/>
          <p:cNvSpPr txBox="1"/>
          <p:nvPr/>
        </p:nvSpPr>
        <p:spPr>
          <a:xfrm>
            <a:off x="1632339" y="10436480"/>
            <a:ext cx="5585113" cy="147942"/>
          </a:xfrm>
          <a:prstGeom prst="rect">
            <a:avLst/>
          </a:prstGeom>
        </p:spPr>
        <p:txBody>
          <a:bodyPr lIns="0" tIns="0" rIns="0" bIns="0" rtlCol="0" anchor="t">
            <a:spAutoFit/>
          </a:bodyPr>
          <a:lstStyle/>
          <a:p>
            <a:pPr algn="ctr">
              <a:lnSpc>
                <a:spcPts val="612"/>
              </a:lnSpc>
              <a:spcBef>
                <a:spcPct val="0"/>
              </a:spcBef>
            </a:pPr>
            <a:r>
              <a:rPr lang="en-US" sz="527" spc="26" dirty="0">
                <a:solidFill>
                  <a:srgbClr val="FEFDFE"/>
                </a:solidFill>
                <a:latin typeface="Montserrat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grpSp>
        <p:nvGrpSpPr>
          <p:cNvPr id="33" name="Group 33"/>
          <p:cNvGrpSpPr/>
          <p:nvPr/>
        </p:nvGrpSpPr>
        <p:grpSpPr>
          <a:xfrm>
            <a:off x="3680648" y="2757820"/>
            <a:ext cx="3511998" cy="1990486"/>
            <a:chOff x="-33075" y="44052"/>
            <a:chExt cx="4682664" cy="2653981"/>
          </a:xfrm>
        </p:grpSpPr>
        <p:sp>
          <p:nvSpPr>
            <p:cNvPr id="34" name="TextBox 34"/>
            <p:cNvSpPr txBox="1"/>
            <p:nvPr/>
          </p:nvSpPr>
          <p:spPr>
            <a:xfrm>
              <a:off x="0" y="44052"/>
              <a:ext cx="1819365" cy="341973"/>
            </a:xfrm>
            <a:prstGeom prst="rect">
              <a:avLst/>
            </a:prstGeom>
          </p:spPr>
          <p:txBody>
            <a:bodyPr lIns="0" tIns="0" rIns="0" bIns="0" rtlCol="0" anchor="t">
              <a:spAutoFit/>
            </a:bodyPr>
            <a:lstStyle/>
            <a:p>
              <a:pPr algn="l">
                <a:lnSpc>
                  <a:spcPts val="1967"/>
                </a:lnSpc>
              </a:pPr>
              <a:r>
                <a:rPr lang="en-US" sz="1599" b="1" dirty="0">
                  <a:solidFill>
                    <a:srgbClr val="F794B9"/>
                  </a:solidFill>
                  <a:latin typeface="Quicksand" panose="020B0604020202020204" charset="0"/>
                </a:rPr>
                <a:t>France</a:t>
              </a:r>
              <a:r>
                <a:rPr lang="en-US" sz="1599" dirty="0">
                  <a:solidFill>
                    <a:srgbClr val="F794B9"/>
                  </a:solidFill>
                  <a:latin typeface="Rajdhani Bold"/>
                </a:rPr>
                <a:t>:</a:t>
              </a:r>
            </a:p>
          </p:txBody>
        </p:sp>
        <p:sp>
          <p:nvSpPr>
            <p:cNvPr id="35" name="TextBox 35"/>
            <p:cNvSpPr txBox="1"/>
            <p:nvPr/>
          </p:nvSpPr>
          <p:spPr>
            <a:xfrm>
              <a:off x="-33075" y="408690"/>
              <a:ext cx="4682664" cy="2289343"/>
            </a:xfrm>
            <a:prstGeom prst="rect">
              <a:avLst/>
            </a:prstGeom>
          </p:spPr>
          <p:txBody>
            <a:bodyPr lIns="0" tIns="0" rIns="0" bIns="0" rtlCol="0" anchor="t">
              <a:spAutoFit/>
            </a:bodyPr>
            <a:lstStyle/>
            <a:p>
              <a:pPr>
                <a:lnSpc>
                  <a:spcPts val="1540"/>
                </a:lnSpc>
              </a:pPr>
              <a:r>
                <a:rPr lang="de-DE" sz="1100" spc="16" dirty="0">
                  <a:solidFill>
                    <a:srgbClr val="000000"/>
                  </a:solidFill>
                  <a:latin typeface="Quicksand"/>
                </a:rPr>
                <a:t>Unser ME in Frankreich brachte Arbeitgeber aus verschiedenen Sektoren, NROs und Interessenvertreter zusammen, um den Zwischenbericht und die Schlussfolgerungen des Projekts zu diskutieren. Die Teilnehmer führten lebhafte Debatten über die Ermittlung der Anforderungen an Fähigkeiten und digitale Tools und betonten die Bedeutung der Stimmen und Erfahrungen von Migrantinnen</a:t>
              </a:r>
              <a:endParaRPr lang="en-US" sz="1100" spc="16" dirty="0">
                <a:solidFill>
                  <a:srgbClr val="000000"/>
                </a:solidFill>
                <a:latin typeface="Quicksand"/>
              </a:endParaRPr>
            </a:p>
          </p:txBody>
        </p:sp>
      </p:grpSp>
      <p:grpSp>
        <p:nvGrpSpPr>
          <p:cNvPr id="36" name="Group 36"/>
          <p:cNvGrpSpPr/>
          <p:nvPr/>
        </p:nvGrpSpPr>
        <p:grpSpPr>
          <a:xfrm>
            <a:off x="228466" y="8258198"/>
            <a:ext cx="3247733" cy="1581988"/>
            <a:chOff x="0" y="-9525"/>
            <a:chExt cx="4330311" cy="2109318"/>
          </a:xfrm>
        </p:grpSpPr>
        <p:sp>
          <p:nvSpPr>
            <p:cNvPr id="37" name="TextBox 37"/>
            <p:cNvSpPr txBox="1"/>
            <p:nvPr/>
          </p:nvSpPr>
          <p:spPr>
            <a:xfrm>
              <a:off x="0" y="323409"/>
              <a:ext cx="4330311" cy="1776384"/>
            </a:xfrm>
            <a:prstGeom prst="rect">
              <a:avLst/>
            </a:prstGeom>
          </p:spPr>
          <p:txBody>
            <a:bodyPr lIns="0" tIns="0" rIns="0" bIns="0" rtlCol="0" anchor="t">
              <a:spAutoFit/>
            </a:bodyPr>
            <a:lstStyle/>
            <a:p>
              <a:pPr marL="0" lvl="1">
                <a:lnSpc>
                  <a:spcPts val="1539"/>
                </a:lnSpc>
                <a:spcBef>
                  <a:spcPct val="0"/>
                </a:spcBef>
              </a:pPr>
              <a:r>
                <a:rPr lang="de-DE" sz="1099" spc="16" dirty="0">
                  <a:solidFill>
                    <a:srgbClr val="000000"/>
                  </a:solidFill>
                  <a:latin typeface="Quicksand"/>
                </a:rPr>
                <a:t>Unser erstes Multiplier Event in Island brachte Fachleute aus den Bereichen Beschäftigung und soziale Dienste zusammen, um individuelle Lösungen für Frauen in prekären Situationen zu diskutieren. Die Sitzung förderte ein Umfeld der Zusammenarbeit, um wirksam auf unterschiedliche Bedürfnisse zu </a:t>
              </a:r>
              <a:r>
                <a:rPr lang="de-DE" sz="1099" spc="16" dirty="0" smtClean="0">
                  <a:solidFill>
                    <a:srgbClr val="000000"/>
                  </a:solidFill>
                  <a:latin typeface="Quicksand"/>
                </a:rPr>
                <a:t>reagieren.</a:t>
              </a:r>
              <a:endParaRPr lang="en-US" sz="1099" spc="16" dirty="0">
                <a:solidFill>
                  <a:srgbClr val="000000"/>
                </a:solidFill>
                <a:latin typeface="Quicksand"/>
              </a:endParaRPr>
            </a:p>
          </p:txBody>
        </p:sp>
        <p:sp>
          <p:nvSpPr>
            <p:cNvPr id="38" name="TextBox 38"/>
            <p:cNvSpPr txBox="1"/>
            <p:nvPr/>
          </p:nvSpPr>
          <p:spPr>
            <a:xfrm>
              <a:off x="0" y="-9525"/>
              <a:ext cx="1260064" cy="341973"/>
            </a:xfrm>
            <a:prstGeom prst="rect">
              <a:avLst/>
            </a:prstGeom>
          </p:spPr>
          <p:txBody>
            <a:bodyPr lIns="0" tIns="0" rIns="0" bIns="0" rtlCol="0" anchor="t">
              <a:spAutoFit/>
            </a:bodyPr>
            <a:lstStyle/>
            <a:p>
              <a:pPr algn="l">
                <a:lnSpc>
                  <a:spcPts val="1967"/>
                </a:lnSpc>
              </a:pPr>
              <a:r>
                <a:rPr lang="en-US" sz="1599" b="1" dirty="0">
                  <a:solidFill>
                    <a:srgbClr val="665784"/>
                  </a:solidFill>
                  <a:latin typeface="Quicksand" panose="020B0604020202020204" charset="0"/>
                </a:rPr>
                <a:t>Iceland</a:t>
              </a:r>
              <a:r>
                <a:rPr lang="en-US" sz="1599" dirty="0">
                  <a:solidFill>
                    <a:srgbClr val="665784"/>
                  </a:solidFill>
                  <a:latin typeface="Rajdhani Bold"/>
                </a:rPr>
                <a:t>:</a:t>
              </a:r>
            </a:p>
          </p:txBody>
        </p:sp>
      </p:grpSp>
      <p:grpSp>
        <p:nvGrpSpPr>
          <p:cNvPr id="39" name="Group 39"/>
          <p:cNvGrpSpPr/>
          <p:nvPr/>
        </p:nvGrpSpPr>
        <p:grpSpPr>
          <a:xfrm>
            <a:off x="3650983" y="6287469"/>
            <a:ext cx="3511998" cy="1575086"/>
            <a:chOff x="-72628" y="106224"/>
            <a:chExt cx="4682664" cy="2100113"/>
          </a:xfrm>
        </p:grpSpPr>
        <p:sp>
          <p:nvSpPr>
            <p:cNvPr id="40" name="TextBox 40"/>
            <p:cNvSpPr txBox="1"/>
            <p:nvPr/>
          </p:nvSpPr>
          <p:spPr>
            <a:xfrm>
              <a:off x="-72628" y="106224"/>
              <a:ext cx="1955315" cy="341973"/>
            </a:xfrm>
            <a:prstGeom prst="rect">
              <a:avLst/>
            </a:prstGeom>
          </p:spPr>
          <p:txBody>
            <a:bodyPr lIns="0" tIns="0" rIns="0" bIns="0" rtlCol="0" anchor="t">
              <a:spAutoFit/>
            </a:bodyPr>
            <a:lstStyle/>
            <a:p>
              <a:pPr algn="l">
                <a:lnSpc>
                  <a:spcPts val="1967"/>
                </a:lnSpc>
              </a:pPr>
              <a:r>
                <a:rPr lang="en-US" sz="1599" b="1" dirty="0">
                  <a:solidFill>
                    <a:srgbClr val="665784"/>
                  </a:solidFill>
                  <a:latin typeface="Quicksand" panose="020B0604020202020204" charset="0"/>
                </a:rPr>
                <a:t>Germany</a:t>
              </a:r>
              <a:r>
                <a:rPr lang="en-US" sz="1599" dirty="0">
                  <a:solidFill>
                    <a:srgbClr val="665784"/>
                  </a:solidFill>
                  <a:latin typeface="Rajdhani Bold"/>
                </a:rPr>
                <a:t>:</a:t>
              </a:r>
            </a:p>
          </p:txBody>
        </p:sp>
        <p:sp>
          <p:nvSpPr>
            <p:cNvPr id="41" name="TextBox 41"/>
            <p:cNvSpPr txBox="1"/>
            <p:nvPr/>
          </p:nvSpPr>
          <p:spPr>
            <a:xfrm>
              <a:off x="-72628" y="429955"/>
              <a:ext cx="4682664" cy="1776382"/>
            </a:xfrm>
            <a:prstGeom prst="rect">
              <a:avLst/>
            </a:prstGeom>
          </p:spPr>
          <p:txBody>
            <a:bodyPr lIns="0" tIns="0" rIns="0" bIns="0" rtlCol="0" anchor="t">
              <a:spAutoFit/>
            </a:bodyPr>
            <a:lstStyle/>
            <a:p>
              <a:pPr>
                <a:lnSpc>
                  <a:spcPts val="1540"/>
                </a:lnSpc>
              </a:pPr>
              <a:r>
                <a:rPr lang="de-DE" sz="1100" spc="16" dirty="0">
                  <a:solidFill>
                    <a:srgbClr val="000000"/>
                  </a:solidFill>
                  <a:latin typeface="Quicksand"/>
                </a:rPr>
                <a:t>In Deutschland hoben die Multiplier Events von Bildungsmarkt und SPX die Bemühungen zur Verbesserung der Chancen für gering qualifizierte Migrantinnen hervor. Interaktive Sitzungen, Erfolgsgeschichten und Vernetzungsmöglichkeiten unterstrichen den Geist der Zusammenarbeit zwischen Interessengruppen und Teilnehmenden.</a:t>
              </a:r>
              <a:endParaRPr lang="en-US" sz="1100" spc="16" dirty="0">
                <a:solidFill>
                  <a:srgbClr val="000000"/>
                </a:solidFill>
                <a:latin typeface="Quicksand"/>
              </a:endParaRPr>
            </a:p>
          </p:txBody>
        </p:sp>
      </p:grpSp>
      <p:sp>
        <p:nvSpPr>
          <p:cNvPr id="42" name="TextBox 42"/>
          <p:cNvSpPr txBox="1"/>
          <p:nvPr/>
        </p:nvSpPr>
        <p:spPr>
          <a:xfrm>
            <a:off x="5207621" y="516778"/>
            <a:ext cx="2159913" cy="188595"/>
          </a:xfrm>
          <a:prstGeom prst="rect">
            <a:avLst/>
          </a:prstGeom>
        </p:spPr>
        <p:txBody>
          <a:bodyPr lIns="0" tIns="0" rIns="0" bIns="0" rtlCol="0" anchor="t">
            <a:spAutoFit/>
          </a:bodyPr>
          <a:lstStyle/>
          <a:p>
            <a:pPr algn="ctr">
              <a:lnSpc>
                <a:spcPts val="1679"/>
              </a:lnSpc>
              <a:spcBef>
                <a:spcPct val="0"/>
              </a:spcBef>
            </a:pPr>
            <a:r>
              <a:rPr lang="en-US" sz="1200" dirty="0">
                <a:solidFill>
                  <a:srgbClr val="FFFFFF"/>
                </a:solidFill>
                <a:latin typeface="Quicksand Medium"/>
              </a:rPr>
              <a:t>#</a:t>
            </a:r>
            <a:r>
              <a:rPr lang="en-US" sz="1200" dirty="0" err="1">
                <a:solidFill>
                  <a:srgbClr val="FFFFFF"/>
                </a:solidFill>
                <a:latin typeface="Quicksand Medium"/>
              </a:rPr>
              <a:t>WOWeProject</a:t>
            </a:r>
            <a:r>
              <a:rPr lang="en-US" sz="1200" dirty="0">
                <a:solidFill>
                  <a:srgbClr val="FFFFFF"/>
                </a:solidFill>
                <a:latin typeface="Quicksand Medium"/>
              </a:rPr>
              <a:t> #</a:t>
            </a:r>
            <a:r>
              <a:rPr lang="en-US" sz="1200" dirty="0" err="1">
                <a:solidFill>
                  <a:srgbClr val="FFFFFF"/>
                </a:solidFill>
                <a:latin typeface="Quicksand Medium"/>
              </a:rPr>
              <a:t>ErasmusPlus</a:t>
            </a:r>
            <a:endParaRPr lang="en-US" sz="1200" dirty="0">
              <a:solidFill>
                <a:srgbClr val="FFFFFF"/>
              </a:solidFill>
              <a:latin typeface="Quicksand Medium"/>
            </a:endParaRPr>
          </a:p>
        </p:txBody>
      </p:sp>
      <p:sp>
        <p:nvSpPr>
          <p:cNvPr id="43" name="TextBox 43"/>
          <p:cNvSpPr txBox="1"/>
          <p:nvPr/>
        </p:nvSpPr>
        <p:spPr>
          <a:xfrm>
            <a:off x="159317" y="2218029"/>
            <a:ext cx="7254090" cy="538609"/>
          </a:xfrm>
          <a:prstGeom prst="rect">
            <a:avLst/>
          </a:prstGeom>
        </p:spPr>
        <p:txBody>
          <a:bodyPr lIns="0" tIns="0" rIns="0" bIns="0" rtlCol="0" anchor="t">
            <a:spAutoFit/>
          </a:bodyPr>
          <a:lstStyle/>
          <a:p>
            <a:pPr algn="ctr">
              <a:lnSpc>
                <a:spcPts val="1353"/>
              </a:lnSpc>
              <a:spcBef>
                <a:spcPct val="0"/>
              </a:spcBef>
            </a:pPr>
            <a:r>
              <a:rPr lang="de-DE" sz="1100" dirty="0">
                <a:solidFill>
                  <a:srgbClr val="000000"/>
                </a:solidFill>
                <a:latin typeface="Quicksand Bold"/>
              </a:rPr>
              <a:t>Wir freuen uns, Ihnen die Höhepunkte unserer jüngsten </a:t>
            </a:r>
            <a:r>
              <a:rPr lang="de-DE" sz="1100" dirty="0" err="1">
                <a:solidFill>
                  <a:srgbClr val="000000"/>
                </a:solidFill>
                <a:latin typeface="Quicksand Bold"/>
              </a:rPr>
              <a:t>Multiplikatorenveranstaltungen</a:t>
            </a:r>
            <a:r>
              <a:rPr lang="de-DE" sz="1100" dirty="0">
                <a:solidFill>
                  <a:srgbClr val="000000"/>
                </a:solidFill>
                <a:latin typeface="Quicksand Bold"/>
              </a:rPr>
              <a:t> (ME) in mehreren Partnerländern im Jahr 2023 vorstellen zu können. Hier ein kleiner Einblick in die aufschlussreichen Diskussionen und gemeinsamen </a:t>
            </a:r>
            <a:r>
              <a:rPr lang="de-DE" sz="1100" dirty="0" smtClean="0">
                <a:solidFill>
                  <a:srgbClr val="000000"/>
                </a:solidFill>
                <a:latin typeface="Quicksand Bold"/>
              </a:rPr>
              <a:t>Aktivitäten:</a:t>
            </a:r>
            <a:endParaRPr lang="en-US" sz="1100" dirty="0">
              <a:solidFill>
                <a:srgbClr val="000000"/>
              </a:solidFill>
              <a:latin typeface="Quicksand Bold"/>
            </a:endParaRPr>
          </a:p>
        </p:txBody>
      </p:sp>
      <p:sp>
        <p:nvSpPr>
          <p:cNvPr id="44" name="TextBox 44"/>
          <p:cNvSpPr txBox="1"/>
          <p:nvPr/>
        </p:nvSpPr>
        <p:spPr>
          <a:xfrm>
            <a:off x="123577" y="9815840"/>
            <a:ext cx="7312847" cy="538609"/>
          </a:xfrm>
          <a:prstGeom prst="rect">
            <a:avLst/>
          </a:prstGeom>
        </p:spPr>
        <p:txBody>
          <a:bodyPr lIns="0" tIns="0" rIns="0" bIns="0" rtlCol="0" anchor="t">
            <a:spAutoFit/>
          </a:bodyPr>
          <a:lstStyle/>
          <a:p>
            <a:pPr algn="ctr">
              <a:lnSpc>
                <a:spcPts val="1353"/>
              </a:lnSpc>
              <a:spcBef>
                <a:spcPct val="0"/>
              </a:spcBef>
            </a:pPr>
            <a:r>
              <a:rPr lang="de-DE" sz="1100" dirty="0">
                <a:solidFill>
                  <a:srgbClr val="000000"/>
                </a:solidFill>
                <a:latin typeface="Quicksand Bold"/>
              </a:rPr>
              <a:t>Diese MEs sind ein Beispiel für das Engagement des WOW-e-Projekts, die Zusammenarbeit zu fördern, Wissen zu teilen und Migrantinnen in Europa zu stärken. Bleiben Sie dran für weitere Updates zu unserem Projekt</a:t>
            </a:r>
            <a:r>
              <a:rPr lang="en-US" sz="1100" dirty="0" smtClean="0">
                <a:solidFill>
                  <a:srgbClr val="000000"/>
                </a:solidFill>
                <a:latin typeface="Quicksand Bold"/>
              </a:rPr>
              <a:t>!</a:t>
            </a:r>
            <a:endParaRPr lang="en-US" sz="1100" dirty="0">
              <a:solidFill>
                <a:srgbClr val="000000"/>
              </a:solidFill>
              <a:latin typeface="Quicksand Bold"/>
            </a:endParaRPr>
          </a:p>
        </p:txBody>
      </p:sp>
      <p:sp>
        <p:nvSpPr>
          <p:cNvPr id="45" name="Freeform 45"/>
          <p:cNvSpPr/>
          <p:nvPr/>
        </p:nvSpPr>
        <p:spPr>
          <a:xfrm>
            <a:off x="98091" y="10360742"/>
            <a:ext cx="1425803" cy="299419"/>
          </a:xfrm>
          <a:custGeom>
            <a:avLst/>
            <a:gdLst/>
            <a:ahLst/>
            <a:cxnLst/>
            <a:rect l="l" t="t" r="r" b="b"/>
            <a:pathLst>
              <a:path w="1425803" h="299419">
                <a:moveTo>
                  <a:pt x="0" y="0"/>
                </a:moveTo>
                <a:lnTo>
                  <a:pt x="1425803" y="0"/>
                </a:lnTo>
                <a:lnTo>
                  <a:pt x="1425803" y="299418"/>
                </a:lnTo>
                <a:lnTo>
                  <a:pt x="0" y="299418"/>
                </a:lnTo>
                <a:lnTo>
                  <a:pt x="0" y="0"/>
                </a:lnTo>
                <a:close/>
              </a:path>
            </a:pathLst>
          </a:custGeom>
          <a:blipFill>
            <a:blip r:embed="rId8"/>
            <a:stretch>
              <a:fillRect/>
            </a:stretch>
          </a:blipFill>
        </p:spPr>
        <p:txBody>
          <a:bodyPr/>
          <a:lstStyle/>
          <a:p>
            <a:endParaRPr lang="pt-PT"/>
          </a:p>
        </p:txBody>
      </p:sp>
      <p:grpSp>
        <p:nvGrpSpPr>
          <p:cNvPr id="46" name="Group 46"/>
          <p:cNvGrpSpPr/>
          <p:nvPr/>
        </p:nvGrpSpPr>
        <p:grpSpPr>
          <a:xfrm>
            <a:off x="156848" y="1771620"/>
            <a:ext cx="7254090" cy="385723"/>
            <a:chOff x="0" y="0"/>
            <a:chExt cx="2587434" cy="137582"/>
          </a:xfrm>
        </p:grpSpPr>
        <p:sp>
          <p:nvSpPr>
            <p:cNvPr id="47" name="Freeform 47"/>
            <p:cNvSpPr/>
            <p:nvPr/>
          </p:nvSpPr>
          <p:spPr>
            <a:xfrm>
              <a:off x="0" y="0"/>
              <a:ext cx="2587434" cy="137582"/>
            </a:xfrm>
            <a:custGeom>
              <a:avLst/>
              <a:gdLst/>
              <a:ahLst/>
              <a:cxnLst/>
              <a:rect l="l" t="t" r="r" b="b"/>
              <a:pathLst>
                <a:path w="2587434" h="137582">
                  <a:moveTo>
                    <a:pt x="0" y="0"/>
                  </a:moveTo>
                  <a:lnTo>
                    <a:pt x="2587434" y="0"/>
                  </a:lnTo>
                  <a:lnTo>
                    <a:pt x="2587434" y="137582"/>
                  </a:lnTo>
                  <a:lnTo>
                    <a:pt x="0" y="137582"/>
                  </a:lnTo>
                  <a:close/>
                </a:path>
              </a:pathLst>
            </a:custGeom>
            <a:solidFill>
              <a:srgbClr val="F794B9"/>
            </a:solidFill>
          </p:spPr>
          <p:txBody>
            <a:bodyPr/>
            <a:lstStyle/>
            <a:p>
              <a:endParaRPr lang="pt-PT"/>
            </a:p>
          </p:txBody>
        </p:sp>
        <p:sp>
          <p:nvSpPr>
            <p:cNvPr id="48" name="TextBox 48"/>
            <p:cNvSpPr txBox="1"/>
            <p:nvPr/>
          </p:nvSpPr>
          <p:spPr>
            <a:xfrm>
              <a:off x="0" y="-28575"/>
              <a:ext cx="2587434" cy="166157"/>
            </a:xfrm>
            <a:prstGeom prst="rect">
              <a:avLst/>
            </a:prstGeom>
          </p:spPr>
          <p:txBody>
            <a:bodyPr lIns="51041" tIns="51041" rIns="51041" bIns="51041" rtlCol="0" anchor="ctr"/>
            <a:lstStyle/>
            <a:p>
              <a:pPr algn="ctr">
                <a:lnSpc>
                  <a:spcPts val="1960"/>
                </a:lnSpc>
              </a:pPr>
              <a:endParaRPr/>
            </a:p>
          </p:txBody>
        </p:sp>
      </p:grpSp>
      <p:sp>
        <p:nvSpPr>
          <p:cNvPr id="49" name="TextBox 49"/>
          <p:cNvSpPr txBox="1"/>
          <p:nvPr/>
        </p:nvSpPr>
        <p:spPr>
          <a:xfrm>
            <a:off x="156848" y="1751159"/>
            <a:ext cx="7188838" cy="812467"/>
          </a:xfrm>
          <a:prstGeom prst="rect">
            <a:avLst/>
          </a:prstGeom>
        </p:spPr>
        <p:txBody>
          <a:bodyPr lIns="0" tIns="0" rIns="0" bIns="0" rtlCol="0" anchor="t">
            <a:spAutoFit/>
          </a:bodyPr>
          <a:lstStyle/>
          <a:p>
            <a:pPr algn="ctr">
              <a:lnSpc>
                <a:spcPts val="3533"/>
              </a:lnSpc>
            </a:pPr>
            <a:r>
              <a:rPr lang="en-US" sz="2453" dirty="0" smtClean="0">
                <a:solidFill>
                  <a:srgbClr val="FFFFFF"/>
                </a:solidFill>
                <a:latin typeface="Quicksand" panose="020B0604020202020204" charset="0"/>
              </a:rPr>
              <a:t>Multiplier</a:t>
            </a:r>
            <a:r>
              <a:rPr lang="en-US" sz="2453" dirty="0" smtClean="0">
                <a:solidFill>
                  <a:srgbClr val="FFFFFF"/>
                </a:solidFill>
                <a:latin typeface="Rajdhani Bold"/>
              </a:rPr>
              <a:t> Events: </a:t>
            </a:r>
            <a:r>
              <a:rPr lang="en-US" sz="2453" dirty="0" err="1" smtClean="0">
                <a:solidFill>
                  <a:srgbClr val="FFFFFF"/>
                </a:solidFill>
                <a:latin typeface="Rajdhani Bold"/>
              </a:rPr>
              <a:t>Einblicke</a:t>
            </a:r>
            <a:endParaRPr lang="en-US" sz="2453" dirty="0">
              <a:solidFill>
                <a:srgbClr val="FFFFFF"/>
              </a:solidFill>
              <a:latin typeface="Rajdhani Bold"/>
            </a:endParaRPr>
          </a:p>
          <a:p>
            <a:pPr algn="r">
              <a:lnSpc>
                <a:spcPts val="2813"/>
              </a:lnSpc>
            </a:pPr>
            <a:endParaRPr lang="en-US" sz="2453" dirty="0">
              <a:solidFill>
                <a:srgbClr val="FFFFFF"/>
              </a:solidFill>
              <a:latin typeface="Rajdhani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702e8f-5a20-40c1-8ee8-4a420e4ea0be">
      <Terms xmlns="http://schemas.microsoft.com/office/infopath/2007/PartnerControls"/>
    </lcf76f155ced4ddcb4097134ff3c332f>
    <TaxCatchAll xmlns="73690d38-3fa8-411b-bfc9-37e0ccdc7f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D554CEB8E85CF4789660C95E428B78B" ma:contentTypeVersion="18" ma:contentTypeDescription="Criar um novo documento." ma:contentTypeScope="" ma:versionID="e4647ca4bea44b7d948e1dc340200841">
  <xsd:schema xmlns:xsd="http://www.w3.org/2001/XMLSchema" xmlns:xs="http://www.w3.org/2001/XMLSchema" xmlns:p="http://schemas.microsoft.com/office/2006/metadata/properties" xmlns:ns2="40702e8f-5a20-40c1-8ee8-4a420e4ea0be" xmlns:ns3="73690d38-3fa8-411b-bfc9-37e0ccdc7f7f" targetNamespace="http://schemas.microsoft.com/office/2006/metadata/properties" ma:root="true" ma:fieldsID="ee31a69401db490d833474c23a5dc9fd" ns2:_="" ns3:_="">
    <xsd:import namespace="40702e8f-5a20-40c1-8ee8-4a420e4ea0be"/>
    <xsd:import namespace="73690d38-3fa8-411b-bfc9-37e0ccdc7f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02e8f-5a20-40c1-8ee8-4a420e4ea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m" ma:readOnly="false" ma:fieldId="{5cf76f15-5ced-4ddc-b409-7134ff3c332f}" ma:taxonomyMulti="true" ma:sspId="ea428e7e-a96e-471b-9d7c-c8bc6630fa4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690d38-3fa8-411b-bfc9-37e0ccdc7f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8d882b-fc0e-4d85-9980-4adebef92f21}" ma:internalName="TaxCatchAll" ma:showField="CatchAllData" ma:web="73690d38-3fa8-411b-bfc9-37e0ccdc7f7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8198E-77DF-453F-8CE6-69FC1B12BC02}">
  <ds:schemaRefs>
    <ds:schemaRef ds:uri="http://schemas.microsoft.com/sharepoint/v3/contenttype/forms"/>
  </ds:schemaRefs>
</ds:datastoreItem>
</file>

<file path=customXml/itemProps2.xml><?xml version="1.0" encoding="utf-8"?>
<ds:datastoreItem xmlns:ds="http://schemas.openxmlformats.org/officeDocument/2006/customXml" ds:itemID="{BF10AF1C-3234-4F0A-B176-FF8B1C21D5B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702e8f-5a20-40c1-8ee8-4a420e4ea0be"/>
    <ds:schemaRef ds:uri="http://purl.org/dc/elements/1.1/"/>
    <ds:schemaRef ds:uri="http://schemas.microsoft.com/office/2006/metadata/properties"/>
    <ds:schemaRef ds:uri="73690d38-3fa8-411b-bfc9-37e0ccdc7f7f"/>
    <ds:schemaRef ds:uri="http://www.w3.org/XML/1998/namespace"/>
    <ds:schemaRef ds:uri="http://purl.org/dc/dcmitype/"/>
  </ds:schemaRefs>
</ds:datastoreItem>
</file>

<file path=customXml/itemProps3.xml><?xml version="1.0" encoding="utf-8"?>
<ds:datastoreItem xmlns:ds="http://schemas.openxmlformats.org/officeDocument/2006/customXml" ds:itemID="{2BE61F66-15E2-42F5-A476-1E1847471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02e8f-5a20-40c1-8ee8-4a420e4ea0be"/>
    <ds:schemaRef ds:uri="73690d38-3fa8-411b-bfc9-37e0ccdc7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Benutzerdefiniert</PresentationFormat>
  <Paragraphs>20</Paragraphs>
  <Slides>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vt:i4>
      </vt:variant>
    </vt:vector>
  </HeadingPairs>
  <TitlesOfParts>
    <vt:vector size="11" baseType="lpstr">
      <vt:lpstr>Rajdhani Bold Bold</vt:lpstr>
      <vt:lpstr>Quicksand</vt:lpstr>
      <vt:lpstr>Arial</vt:lpstr>
      <vt:lpstr>Calibri</vt:lpstr>
      <vt:lpstr>Rajdhani Bold</vt:lpstr>
      <vt:lpstr>Montserrat Medium</vt:lpstr>
      <vt:lpstr>Quicksand Bold</vt:lpstr>
      <vt:lpstr>Quicksand Medium</vt:lpstr>
      <vt:lpstr>Montserrat Light</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3</dc:title>
  <dc:creator>AEVA | Ana Ribeiro</dc:creator>
  <cp:lastModifiedBy>Regina Schmidt-Roßleben</cp:lastModifiedBy>
  <cp:revision>9</cp:revision>
  <dcterms:created xsi:type="dcterms:W3CDTF">2006-08-16T00:00:00Z</dcterms:created>
  <dcterms:modified xsi:type="dcterms:W3CDTF">2024-06-25T13:49:52Z</dcterms:modified>
  <dc:identifier>DAF0IdmyYew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0x010100CD554CEB8E85CF4789660C95E428B78B</vt:lpwstr>
  </property>
</Properties>
</file>